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76" r:id="rId11"/>
    <p:sldId id="266" r:id="rId12"/>
    <p:sldId id="267" r:id="rId13"/>
    <p:sldId id="268" r:id="rId14"/>
    <p:sldId id="269" r:id="rId15"/>
    <p:sldId id="270" r:id="rId16"/>
    <p:sldId id="271" r:id="rId17"/>
    <p:sldId id="277" r:id="rId18"/>
    <p:sldId id="273" r:id="rId19"/>
    <p:sldId id="275" r:id="rId20"/>
    <p:sldId id="274" r:id="rId21"/>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0A77D874-D979-4938-8C6C-75772D14B7AB}" type="datetimeFigureOut">
              <a:rPr lang="en-US" smtClean="0"/>
              <a:t>10/16/2023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860E6D8-4A11-400F-8920-E1F9861FC56E}" type="slidenum">
              <a:rPr lang="en-US" smtClean="0"/>
              <a:t>‹#›</a:t>
            </a:fld>
            <a:endParaRPr lang="en-US"/>
          </a:p>
        </p:txBody>
      </p:sp>
    </p:spTree>
    <p:extLst>
      <p:ext uri="{BB962C8B-B14F-4D97-AF65-F5344CB8AC3E}">
        <p14:creationId xmlns:p14="http://schemas.microsoft.com/office/powerpoint/2010/main" val="380595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A77D874-D979-4938-8C6C-75772D14B7AB}" type="datetimeFigureOut">
              <a:rPr lang="en-US" smtClean="0"/>
              <a:t>10/16/2023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860E6D8-4A11-400F-8920-E1F9861FC56E}" type="slidenum">
              <a:rPr lang="en-US" smtClean="0"/>
              <a:t>‹#›</a:t>
            </a:fld>
            <a:endParaRPr lang="en-US"/>
          </a:p>
        </p:txBody>
      </p:sp>
    </p:spTree>
    <p:extLst>
      <p:ext uri="{BB962C8B-B14F-4D97-AF65-F5344CB8AC3E}">
        <p14:creationId xmlns:p14="http://schemas.microsoft.com/office/powerpoint/2010/main" val="257002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A77D874-D979-4938-8C6C-75772D14B7AB}" type="datetimeFigureOut">
              <a:rPr lang="en-US" smtClean="0"/>
              <a:t>10/16/2023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860E6D8-4A11-400F-8920-E1F9861FC56E}" type="slidenum">
              <a:rPr lang="en-US" smtClean="0"/>
              <a:t>‹#›</a:t>
            </a:fld>
            <a:endParaRPr lang="en-US"/>
          </a:p>
        </p:txBody>
      </p:sp>
    </p:spTree>
    <p:extLst>
      <p:ext uri="{BB962C8B-B14F-4D97-AF65-F5344CB8AC3E}">
        <p14:creationId xmlns:p14="http://schemas.microsoft.com/office/powerpoint/2010/main" val="347157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A77D874-D979-4938-8C6C-75772D14B7AB}" type="datetimeFigureOut">
              <a:rPr lang="en-US" smtClean="0"/>
              <a:t>10/16/2023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860E6D8-4A11-400F-8920-E1F9861FC56E}" type="slidenum">
              <a:rPr lang="en-US" smtClean="0"/>
              <a:t>‹#›</a:t>
            </a:fld>
            <a:endParaRPr lang="en-US"/>
          </a:p>
        </p:txBody>
      </p:sp>
    </p:spTree>
    <p:extLst>
      <p:ext uri="{BB962C8B-B14F-4D97-AF65-F5344CB8AC3E}">
        <p14:creationId xmlns:p14="http://schemas.microsoft.com/office/powerpoint/2010/main" val="238363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0A77D874-D979-4938-8C6C-75772D14B7AB}" type="datetimeFigureOut">
              <a:rPr lang="en-US" smtClean="0"/>
              <a:t>10/16/2023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860E6D8-4A11-400F-8920-E1F9861FC56E}" type="slidenum">
              <a:rPr lang="en-US" smtClean="0"/>
              <a:t>‹#›</a:t>
            </a:fld>
            <a:endParaRPr lang="en-US"/>
          </a:p>
        </p:txBody>
      </p:sp>
    </p:spTree>
    <p:extLst>
      <p:ext uri="{BB962C8B-B14F-4D97-AF65-F5344CB8AC3E}">
        <p14:creationId xmlns:p14="http://schemas.microsoft.com/office/powerpoint/2010/main" val="1876729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0A77D874-D979-4938-8C6C-75772D14B7AB}" type="datetimeFigureOut">
              <a:rPr lang="en-US" smtClean="0"/>
              <a:t>10/16/2023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860E6D8-4A11-400F-8920-E1F9861FC56E}" type="slidenum">
              <a:rPr lang="en-US" smtClean="0"/>
              <a:t>‹#›</a:t>
            </a:fld>
            <a:endParaRPr lang="en-US"/>
          </a:p>
        </p:txBody>
      </p:sp>
    </p:spTree>
    <p:extLst>
      <p:ext uri="{BB962C8B-B14F-4D97-AF65-F5344CB8AC3E}">
        <p14:creationId xmlns:p14="http://schemas.microsoft.com/office/powerpoint/2010/main" val="359492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0A77D874-D979-4938-8C6C-75772D14B7AB}" type="datetimeFigureOut">
              <a:rPr lang="en-US" smtClean="0"/>
              <a:t>10/16/2023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1860E6D8-4A11-400F-8920-E1F9861FC56E}" type="slidenum">
              <a:rPr lang="en-US" smtClean="0"/>
              <a:t>‹#›</a:t>
            </a:fld>
            <a:endParaRPr lang="en-US"/>
          </a:p>
        </p:txBody>
      </p:sp>
    </p:spTree>
    <p:extLst>
      <p:ext uri="{BB962C8B-B14F-4D97-AF65-F5344CB8AC3E}">
        <p14:creationId xmlns:p14="http://schemas.microsoft.com/office/powerpoint/2010/main" val="16028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0A77D874-D979-4938-8C6C-75772D14B7AB}" type="datetimeFigureOut">
              <a:rPr lang="en-US" smtClean="0"/>
              <a:t>10/16/2023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1860E6D8-4A11-400F-8920-E1F9861FC56E}" type="slidenum">
              <a:rPr lang="en-US" smtClean="0"/>
              <a:t>‹#›</a:t>
            </a:fld>
            <a:endParaRPr lang="en-US"/>
          </a:p>
        </p:txBody>
      </p:sp>
    </p:spTree>
    <p:extLst>
      <p:ext uri="{BB962C8B-B14F-4D97-AF65-F5344CB8AC3E}">
        <p14:creationId xmlns:p14="http://schemas.microsoft.com/office/powerpoint/2010/main" val="329495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A77D874-D979-4938-8C6C-75772D14B7AB}" type="datetimeFigureOut">
              <a:rPr lang="en-US" smtClean="0"/>
              <a:t>10/16/2023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1860E6D8-4A11-400F-8920-E1F9861FC56E}" type="slidenum">
              <a:rPr lang="en-US" smtClean="0"/>
              <a:t>‹#›</a:t>
            </a:fld>
            <a:endParaRPr lang="en-US"/>
          </a:p>
        </p:txBody>
      </p:sp>
    </p:spTree>
    <p:extLst>
      <p:ext uri="{BB962C8B-B14F-4D97-AF65-F5344CB8AC3E}">
        <p14:creationId xmlns:p14="http://schemas.microsoft.com/office/powerpoint/2010/main" val="407464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0A77D874-D979-4938-8C6C-75772D14B7AB}" type="datetimeFigureOut">
              <a:rPr lang="en-US" smtClean="0"/>
              <a:t>10/16/2023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860E6D8-4A11-400F-8920-E1F9861FC56E}" type="slidenum">
              <a:rPr lang="en-US" smtClean="0"/>
              <a:t>‹#›</a:t>
            </a:fld>
            <a:endParaRPr lang="en-US"/>
          </a:p>
        </p:txBody>
      </p:sp>
    </p:spTree>
    <p:extLst>
      <p:ext uri="{BB962C8B-B14F-4D97-AF65-F5344CB8AC3E}">
        <p14:creationId xmlns:p14="http://schemas.microsoft.com/office/powerpoint/2010/main" val="29418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0A77D874-D979-4938-8C6C-75772D14B7AB}" type="datetimeFigureOut">
              <a:rPr lang="en-US" smtClean="0"/>
              <a:t>10/16/2023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860E6D8-4A11-400F-8920-E1F9861FC56E}" type="slidenum">
              <a:rPr lang="en-US" smtClean="0"/>
              <a:t>‹#›</a:t>
            </a:fld>
            <a:endParaRPr lang="en-US"/>
          </a:p>
        </p:txBody>
      </p:sp>
    </p:spTree>
    <p:extLst>
      <p:ext uri="{BB962C8B-B14F-4D97-AF65-F5344CB8AC3E}">
        <p14:creationId xmlns:p14="http://schemas.microsoft.com/office/powerpoint/2010/main" val="370252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A77D874-D979-4938-8C6C-75772D14B7AB}" type="datetimeFigureOut">
              <a:rPr lang="en-US" smtClean="0"/>
              <a:t>10/16/2023</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60E6D8-4A11-400F-8920-E1F9861FC56E}" type="slidenum">
              <a:rPr lang="en-US" smtClean="0"/>
              <a:t>‹#›</a:t>
            </a:fld>
            <a:endParaRPr lang="en-US"/>
          </a:p>
        </p:txBody>
      </p:sp>
    </p:spTree>
    <p:extLst>
      <p:ext uri="{BB962C8B-B14F-4D97-AF65-F5344CB8AC3E}">
        <p14:creationId xmlns:p14="http://schemas.microsoft.com/office/powerpoint/2010/main" val="2692353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899620"/>
          </a:xfrm>
        </p:spPr>
        <p:txBody>
          <a:bodyPr>
            <a:normAutofit/>
          </a:bodyPr>
          <a:lstStyle/>
          <a:p>
            <a:pPr algn="r"/>
            <a:r>
              <a:rPr lang="en-US" sz="2000" b="1" dirty="0">
                <a:latin typeface="+mn-lt"/>
              </a:rPr>
              <a:t>University of </a:t>
            </a:r>
            <a:r>
              <a:rPr lang="en-US" sz="2000" b="1" dirty="0" err="1">
                <a:latin typeface="+mn-lt"/>
              </a:rPr>
              <a:t>Basrah</a:t>
            </a:r>
            <a:r>
              <a:rPr lang="en-US" sz="2000" b="1" dirty="0">
                <a:latin typeface="+mn-lt"/>
              </a:rPr>
              <a:t>	</a:t>
            </a:r>
            <a:br>
              <a:rPr lang="en-US" sz="2000" b="1" dirty="0">
                <a:latin typeface="+mn-lt"/>
              </a:rPr>
            </a:br>
            <a:r>
              <a:rPr lang="en-US" sz="2000" b="1" dirty="0">
                <a:latin typeface="+mn-lt"/>
              </a:rPr>
              <a:t>College of Nursing</a:t>
            </a:r>
          </a:p>
        </p:txBody>
      </p:sp>
      <p:sp>
        <p:nvSpPr>
          <p:cNvPr id="3" name="عنوان فرعي 2"/>
          <p:cNvSpPr>
            <a:spLocks noGrp="1"/>
          </p:cNvSpPr>
          <p:nvPr>
            <p:ph type="subTitle" idx="1"/>
          </p:nvPr>
        </p:nvSpPr>
        <p:spPr>
          <a:xfrm>
            <a:off x="1133341" y="2846231"/>
            <a:ext cx="10277341" cy="3709115"/>
          </a:xfrm>
        </p:spPr>
        <p:txBody>
          <a:bodyPr/>
          <a:lstStyle/>
          <a:p>
            <a:r>
              <a:rPr lang="en-US" sz="3200" b="1" dirty="0">
                <a:solidFill>
                  <a:srgbClr val="FF0000"/>
                </a:solidFill>
              </a:rPr>
              <a:t>Pediatric nursing </a:t>
            </a:r>
            <a:r>
              <a:rPr lang="en-US" sz="3200" b="1" dirty="0" smtClean="0">
                <a:solidFill>
                  <a:srgbClr val="FF0000"/>
                </a:solidFill>
              </a:rPr>
              <a:t>Lap.</a:t>
            </a:r>
            <a:endParaRPr lang="en-US" b="1" dirty="0" smtClean="0"/>
          </a:p>
          <a:p>
            <a:endParaRPr lang="en-US" b="1" dirty="0" smtClean="0"/>
          </a:p>
          <a:p>
            <a:r>
              <a:rPr lang="en-US" b="1" dirty="0" smtClean="0"/>
              <a:t>IV Fluids and Solutions Guide </a:t>
            </a:r>
          </a:p>
          <a:p>
            <a:pPr algn="l"/>
            <a:endParaRPr lang="en-US" b="1" dirty="0"/>
          </a:p>
          <a:p>
            <a:pPr algn="l"/>
            <a:r>
              <a:rPr lang="en-US" b="1" dirty="0" smtClean="0"/>
              <a:t>Prepared </a:t>
            </a:r>
            <a:r>
              <a:rPr lang="en-US" b="1" dirty="0"/>
              <a:t>by:- assist lect. Noor </a:t>
            </a:r>
            <a:r>
              <a:rPr lang="en-US" b="1" dirty="0" err="1"/>
              <a:t>salah</a:t>
            </a:r>
            <a:r>
              <a:rPr lang="en-US" b="1" dirty="0"/>
              <a:t> </a:t>
            </a:r>
            <a:r>
              <a:rPr lang="en-US" b="1" dirty="0" err="1"/>
              <a:t>shreef</a:t>
            </a:r>
            <a:r>
              <a:rPr lang="en-US" b="1" dirty="0"/>
              <a:t> </a:t>
            </a:r>
          </a:p>
          <a:p>
            <a:endParaRPr lang="en-US" b="1" dirty="0"/>
          </a:p>
        </p:txBody>
      </p:sp>
      <p:pic>
        <p:nvPicPr>
          <p:cNvPr id="4" name="صورة 3"/>
          <p:cNvPicPr>
            <a:picLocks noChangeAspect="1"/>
          </p:cNvPicPr>
          <p:nvPr/>
        </p:nvPicPr>
        <p:blipFill>
          <a:blip r:embed="rId2"/>
          <a:stretch>
            <a:fillRect/>
          </a:stretch>
        </p:blipFill>
        <p:spPr>
          <a:xfrm>
            <a:off x="1524000" y="1302668"/>
            <a:ext cx="2036240" cy="1127858"/>
          </a:xfrm>
          <a:prstGeom prst="rect">
            <a:avLst/>
          </a:prstGeom>
        </p:spPr>
      </p:pic>
    </p:spTree>
    <p:extLst>
      <p:ext uri="{BB962C8B-B14F-4D97-AF65-F5344CB8AC3E}">
        <p14:creationId xmlns:p14="http://schemas.microsoft.com/office/powerpoint/2010/main" val="2064180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sz="2400" dirty="0">
                <a:solidFill>
                  <a:srgbClr val="FF0000"/>
                </a:solidFill>
              </a:rPr>
              <a:t>Prevent hypervolemia. </a:t>
            </a:r>
            <a:r>
              <a:rPr lang="en-US" sz="2400" dirty="0"/>
              <a:t>Patients being treated for hypovolemia can quickly develop fluid overload following rapid or over infusion of isotonic IV fluids. </a:t>
            </a:r>
          </a:p>
          <a:p>
            <a:pPr marL="0" indent="0" algn="l">
              <a:buNone/>
            </a:pPr>
            <a:r>
              <a:rPr lang="en-US" sz="2400" dirty="0">
                <a:solidFill>
                  <a:srgbClr val="FF0000"/>
                </a:solidFill>
              </a:rPr>
              <a:t>Educate patients and families. </a:t>
            </a:r>
            <a:r>
              <a:rPr lang="en-US" sz="2400" dirty="0"/>
              <a:t>Teach patients and families to recognize signs and symptoms of fluid volume overload. Instruct patients to notify their nurse if they have trouble breathing or notice any swelling. </a:t>
            </a:r>
          </a:p>
          <a:p>
            <a:pPr marL="0" indent="0" algn="l">
              <a:buNone/>
            </a:pPr>
            <a:r>
              <a:rPr lang="en-US" sz="2400" dirty="0">
                <a:solidFill>
                  <a:srgbClr val="FF0000"/>
                </a:solidFill>
              </a:rPr>
              <a:t>Close monitoring for patients with heart failure. </a:t>
            </a:r>
            <a:r>
              <a:rPr lang="en-US" sz="2400" dirty="0"/>
              <a:t>Because isotonic fluids expand the intravascular space, patients with hypertension and heart failure should be carefully monitored for signs of fluid overload.</a:t>
            </a:r>
          </a:p>
          <a:p>
            <a:pPr marL="0" indent="0" algn="l">
              <a:buNone/>
            </a:pPr>
            <a:endParaRPr lang="en-US" dirty="0"/>
          </a:p>
        </p:txBody>
      </p:sp>
    </p:spTree>
    <p:extLst>
      <p:ext uri="{BB962C8B-B14F-4D97-AF65-F5344CB8AC3E}">
        <p14:creationId xmlns:p14="http://schemas.microsoft.com/office/powerpoint/2010/main" val="1054365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sz="3600" b="1" dirty="0" smtClean="0">
                <a:latin typeface="+mn-lt"/>
              </a:rPr>
              <a:t>Hypotonic IV Fluids</a:t>
            </a:r>
            <a:r>
              <a:rPr lang="en-US" dirty="0" smtClean="0"/>
              <a:t/>
            </a:r>
            <a:br>
              <a:rPr lang="en-US" dirty="0" smtClean="0"/>
            </a:br>
            <a:endParaRPr lang="en-US" dirty="0"/>
          </a:p>
        </p:txBody>
      </p:sp>
      <p:sp>
        <p:nvSpPr>
          <p:cNvPr id="3" name="عنصر نائب للمحتوى 2"/>
          <p:cNvSpPr>
            <a:spLocks noGrp="1"/>
          </p:cNvSpPr>
          <p:nvPr>
            <p:ph idx="1"/>
          </p:nvPr>
        </p:nvSpPr>
        <p:spPr>
          <a:xfrm>
            <a:off x="838200" y="1300766"/>
            <a:ext cx="10515600" cy="4876197"/>
          </a:xfrm>
        </p:spPr>
        <p:txBody>
          <a:bodyPr/>
          <a:lstStyle/>
          <a:p>
            <a:pPr marL="0" indent="0" algn="l">
              <a:buNone/>
            </a:pPr>
            <a:r>
              <a:rPr lang="en-US" b="1" dirty="0" smtClean="0"/>
              <a:t>Hypotonic IV solutions </a:t>
            </a:r>
            <a:r>
              <a:rPr lang="en-US" sz="2400" dirty="0" smtClean="0"/>
              <a:t>have a lower osmolality and contain fewer solutes than plasma. They cause fluid shifts from the ECF into the ICF to achieve homeostasis, therefore, causing cells to swell and may even </a:t>
            </a:r>
            <a:r>
              <a:rPr lang="en-US" sz="2400" dirty="0" smtClean="0"/>
              <a:t>rupture. </a:t>
            </a:r>
            <a:endParaRPr lang="en-US"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834" y="2626329"/>
            <a:ext cx="5029646" cy="4231671"/>
          </a:xfrm>
          <a:prstGeom prst="rect">
            <a:avLst/>
          </a:prstGeom>
        </p:spPr>
      </p:pic>
    </p:spTree>
    <p:extLst>
      <p:ext uri="{BB962C8B-B14F-4D97-AF65-F5344CB8AC3E}">
        <p14:creationId xmlns:p14="http://schemas.microsoft.com/office/powerpoint/2010/main" val="3581818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4000" b="1" dirty="0" smtClean="0">
                <a:solidFill>
                  <a:srgbClr val="FF0000"/>
                </a:solidFill>
                <a:latin typeface="+mn-lt"/>
              </a:rPr>
              <a:t>Types of Hypotonic IV solutions </a:t>
            </a:r>
            <a:endParaRPr lang="en-US" sz="4000" b="1" dirty="0">
              <a:solidFill>
                <a:srgbClr val="FF0000"/>
              </a:solidFill>
              <a:latin typeface="+mn-lt"/>
            </a:endParaRPr>
          </a:p>
        </p:txBody>
      </p:sp>
      <p:sp>
        <p:nvSpPr>
          <p:cNvPr id="3" name="عنصر نائب للمحتوى 2"/>
          <p:cNvSpPr>
            <a:spLocks noGrp="1"/>
          </p:cNvSpPr>
          <p:nvPr>
            <p:ph idx="1"/>
          </p:nvPr>
        </p:nvSpPr>
        <p:spPr/>
        <p:txBody>
          <a:bodyPr/>
          <a:lstStyle/>
          <a:p>
            <a:pPr algn="l" rtl="0">
              <a:buFont typeface="Wingdings" panose="05000000000000000000" pitchFamily="2" charset="2"/>
              <a:buChar char="v"/>
            </a:pPr>
            <a:r>
              <a:rPr lang="en-US" b="1" dirty="0" smtClean="0"/>
              <a:t>0.45% Sodium Chloride (0.45% </a:t>
            </a:r>
            <a:r>
              <a:rPr lang="en-US" b="1" dirty="0" err="1" smtClean="0"/>
              <a:t>NaCl</a:t>
            </a:r>
            <a:r>
              <a:rPr lang="en-US" b="1" dirty="0" smtClean="0"/>
              <a:t>)</a:t>
            </a:r>
          </a:p>
          <a:p>
            <a:pPr marL="0" indent="0" algn="l">
              <a:buNone/>
            </a:pPr>
            <a:r>
              <a:rPr lang="en-US" sz="2400" dirty="0" smtClean="0"/>
              <a:t>Sodium chloride 0.45% (1/2 NS), also known as half-strength normal saline, is a hypotonic IV solution used for replacing water in patients who have hypovolemia with hypernatremia. Hypotonic sodium solutions are used to treat </a:t>
            </a:r>
            <a:r>
              <a:rPr lang="en-US" sz="2400" dirty="0" smtClean="0"/>
              <a:t>hypernatremia. </a:t>
            </a:r>
            <a:endParaRPr lang="en-US" sz="2400" dirty="0" smtClean="0"/>
          </a:p>
          <a:p>
            <a:pPr algn="l" rtl="0">
              <a:buFont typeface="Wingdings" panose="05000000000000000000" pitchFamily="2" charset="2"/>
              <a:buChar char="v"/>
            </a:pPr>
            <a:r>
              <a:rPr lang="en-US" dirty="0" smtClean="0"/>
              <a:t> </a:t>
            </a:r>
            <a:r>
              <a:rPr lang="en-US" b="1" dirty="0" smtClean="0"/>
              <a:t>0.33% Sodium Chloride Solution </a:t>
            </a:r>
            <a:r>
              <a:rPr lang="en-US" sz="2400" dirty="0" smtClean="0"/>
              <a:t>is used to allow kidneys to retain the needed amounts of water and is typically administered with dextrose to increase tonicity. It should be used in caution for patients with heart failure and renal insufficiency. </a:t>
            </a:r>
            <a:endParaRPr lang="en-US" sz="2400" dirty="0"/>
          </a:p>
        </p:txBody>
      </p:sp>
    </p:spTree>
    <p:extLst>
      <p:ext uri="{BB962C8B-B14F-4D97-AF65-F5344CB8AC3E}">
        <p14:creationId xmlns:p14="http://schemas.microsoft.com/office/powerpoint/2010/main" val="3870815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l" rtl="0">
              <a:buFont typeface="Wingdings" panose="05000000000000000000" pitchFamily="2" charset="2"/>
              <a:buChar char="v"/>
            </a:pPr>
            <a:r>
              <a:rPr lang="en-US" b="1" dirty="0" smtClean="0"/>
              <a:t>0.225% Sodium Chloride (0.225% </a:t>
            </a:r>
            <a:r>
              <a:rPr lang="en-US" b="1" dirty="0" err="1" smtClean="0"/>
              <a:t>NaCl</a:t>
            </a:r>
            <a:r>
              <a:rPr lang="en-US" b="1" dirty="0" smtClean="0"/>
              <a:t>)</a:t>
            </a:r>
          </a:p>
          <a:p>
            <a:pPr marL="0" indent="0" algn="l">
              <a:buNone/>
            </a:pPr>
            <a:r>
              <a:rPr lang="en-US" sz="2400" dirty="0" smtClean="0"/>
              <a:t>0.225% Sodium Chloride Solution is often used as a maintenance fluid for pediatric patients as it is the most hypotonic IV fluid available </a:t>
            </a:r>
            <a:r>
              <a:rPr lang="en-US" sz="2400" dirty="0" smtClean="0"/>
              <a:t>at. </a:t>
            </a:r>
            <a:r>
              <a:rPr lang="en-US" sz="2400" dirty="0" smtClean="0"/>
              <a:t>Used together with dextrose. </a:t>
            </a:r>
          </a:p>
          <a:p>
            <a:pPr marL="0" indent="0" algn="l">
              <a:buNone/>
            </a:pPr>
            <a:endParaRPr lang="en-US" dirty="0" smtClean="0"/>
          </a:p>
          <a:p>
            <a:pPr algn="l" rtl="0">
              <a:buFont typeface="Wingdings" panose="05000000000000000000" pitchFamily="2" charset="2"/>
              <a:buChar char="v"/>
            </a:pPr>
            <a:r>
              <a:rPr lang="en-US" b="1" dirty="0" smtClean="0"/>
              <a:t>2.5% Dextrose in Water (D2.5W)</a:t>
            </a:r>
          </a:p>
          <a:p>
            <a:pPr marL="0" indent="0" algn="l">
              <a:buNone/>
            </a:pPr>
            <a:r>
              <a:rPr lang="en-US" sz="2400" dirty="0" smtClean="0"/>
              <a:t>Another hypotonic IV solution commonly used is 2.5% dextrose in water (D2.5W). This solution is used to treat dehydration and decreased the levels of sodium and potassium. It should not be administered with blood products as it can cause hemolysis of red blood cells.</a:t>
            </a:r>
            <a:endParaRPr lang="en-US" sz="2400" dirty="0"/>
          </a:p>
        </p:txBody>
      </p:sp>
    </p:spTree>
    <p:extLst>
      <p:ext uri="{BB962C8B-B14F-4D97-AF65-F5344CB8AC3E}">
        <p14:creationId xmlns:p14="http://schemas.microsoft.com/office/powerpoint/2010/main" val="4167803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365125"/>
            <a:ext cx="10515600" cy="5811838"/>
          </a:xfrm>
        </p:spPr>
        <p:txBody>
          <a:bodyPr>
            <a:normAutofit lnSpcReduction="10000"/>
          </a:bodyPr>
          <a:lstStyle/>
          <a:p>
            <a:pPr marL="0" indent="0" algn="l">
              <a:buNone/>
            </a:pPr>
            <a:r>
              <a:rPr lang="en-US" b="1" dirty="0" smtClean="0"/>
              <a:t>Nursing Considerations for Hypotonic IV Solutions</a:t>
            </a:r>
          </a:p>
          <a:p>
            <a:pPr marL="0" indent="0" algn="l">
              <a:buNone/>
            </a:pPr>
            <a:endParaRPr lang="en-US" dirty="0" smtClean="0"/>
          </a:p>
          <a:p>
            <a:pPr marL="0" indent="0" algn="l">
              <a:buNone/>
            </a:pPr>
            <a:r>
              <a:rPr lang="en-US" dirty="0" smtClean="0">
                <a:solidFill>
                  <a:srgbClr val="FF0000"/>
                </a:solidFill>
              </a:rPr>
              <a:t>Document baseline data. </a:t>
            </a:r>
            <a:r>
              <a:rPr lang="en-US" dirty="0" smtClean="0"/>
              <a:t>Before infusion, assess the patient’s vital signs, edema status, lung sounds, and heart sounds. Continue monitoring during and after the infusion. </a:t>
            </a:r>
          </a:p>
          <a:p>
            <a:pPr marL="0" indent="0" algn="l">
              <a:buNone/>
            </a:pPr>
            <a:r>
              <a:rPr lang="en-US" dirty="0" smtClean="0">
                <a:solidFill>
                  <a:srgbClr val="FF0000"/>
                </a:solidFill>
              </a:rPr>
              <a:t>Do not administer in contraindicated conditions. </a:t>
            </a:r>
            <a:r>
              <a:rPr lang="en-US" dirty="0" smtClean="0"/>
              <a:t>Hypotonic solutions may </a:t>
            </a:r>
            <a:r>
              <a:rPr lang="en-US" dirty="0" smtClean="0"/>
              <a:t>increase hypovolemia </a:t>
            </a:r>
            <a:r>
              <a:rPr lang="en-US" dirty="0" smtClean="0"/>
              <a:t>and hypotension causing cardiovascular collapse. Avoid use in patients with liver disease, trauma, or burns. </a:t>
            </a:r>
          </a:p>
          <a:p>
            <a:pPr marL="0" indent="0" algn="l">
              <a:buNone/>
            </a:pPr>
            <a:r>
              <a:rPr lang="en-US" dirty="0" smtClean="0">
                <a:solidFill>
                  <a:srgbClr val="FF0000"/>
                </a:solidFill>
              </a:rPr>
              <a:t>Risk for increased intracranial pressure (IICP). </a:t>
            </a:r>
            <a:r>
              <a:rPr lang="en-US" dirty="0" smtClean="0"/>
              <a:t>Should not be given to patients with risk for IICP as the fluid shift may cause cerebral edema (remember: hypotonic solutions make cells swell). </a:t>
            </a:r>
          </a:p>
          <a:p>
            <a:pPr marL="0" indent="0" algn="l">
              <a:buNone/>
            </a:pPr>
            <a:r>
              <a:rPr lang="en-US" dirty="0" smtClean="0">
                <a:solidFill>
                  <a:srgbClr val="FF0000"/>
                </a:solidFill>
              </a:rPr>
              <a:t>Do not administer along with blood products. </a:t>
            </a:r>
            <a:r>
              <a:rPr lang="en-US" dirty="0" smtClean="0"/>
              <a:t>Most hypotonic solutions can cause hemolysis of red blood cells especially during rapid infusion of the solution.</a:t>
            </a:r>
            <a:endParaRPr lang="en-US" dirty="0"/>
          </a:p>
        </p:txBody>
      </p:sp>
    </p:spTree>
    <p:extLst>
      <p:ext uri="{BB962C8B-B14F-4D97-AF65-F5344CB8AC3E}">
        <p14:creationId xmlns:p14="http://schemas.microsoft.com/office/powerpoint/2010/main" val="987104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smtClean="0"/>
              <a:t>Hypertonic IV solutions </a:t>
            </a:r>
            <a:r>
              <a:rPr lang="en-US" sz="2400" dirty="0" smtClean="0"/>
              <a:t>have a greater concentration of solutes </a:t>
            </a:r>
            <a:r>
              <a:rPr lang="en-US" sz="2400" dirty="0" smtClean="0"/>
              <a:t>than </a:t>
            </a:r>
            <a:r>
              <a:rPr lang="en-US" sz="2400" dirty="0" smtClean="0"/>
              <a:t>plasma and cause fluids to move out of the cells and into the ECF in order to normalize the concentration of particles between two compartments. This effect causes cells to shrink and may disrupt their function. </a:t>
            </a:r>
            <a:endParaRPr lang="en-US"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380" y="3322749"/>
            <a:ext cx="5029646" cy="3380704"/>
          </a:xfrm>
          <a:prstGeom prst="rect">
            <a:avLst/>
          </a:prstGeom>
        </p:spPr>
      </p:pic>
    </p:spTree>
    <p:extLst>
      <p:ext uri="{BB962C8B-B14F-4D97-AF65-F5344CB8AC3E}">
        <p14:creationId xmlns:p14="http://schemas.microsoft.com/office/powerpoint/2010/main" val="2900590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3600" b="1" dirty="0" smtClean="0">
                <a:latin typeface="+mn-lt"/>
              </a:rPr>
              <a:t>Types of Hypertonic IV solutions </a:t>
            </a:r>
            <a:endParaRPr lang="en-US" sz="3600" b="1" dirty="0">
              <a:latin typeface="+mn-lt"/>
            </a:endParaRPr>
          </a:p>
        </p:txBody>
      </p:sp>
      <p:sp>
        <p:nvSpPr>
          <p:cNvPr id="3" name="عنصر نائب للمحتوى 2"/>
          <p:cNvSpPr>
            <a:spLocks noGrp="1"/>
          </p:cNvSpPr>
          <p:nvPr>
            <p:ph idx="1"/>
          </p:nvPr>
        </p:nvSpPr>
        <p:spPr>
          <a:xfrm>
            <a:off x="553791" y="1571223"/>
            <a:ext cx="11050073" cy="4932608"/>
          </a:xfrm>
        </p:spPr>
        <p:txBody>
          <a:bodyPr>
            <a:normAutofit fontScale="92500"/>
          </a:bodyPr>
          <a:lstStyle/>
          <a:p>
            <a:pPr algn="l" rtl="0">
              <a:buFont typeface="Wingdings" panose="05000000000000000000" pitchFamily="2" charset="2"/>
              <a:buChar char="v"/>
            </a:pPr>
            <a:r>
              <a:rPr lang="en-US" b="1" dirty="0" smtClean="0"/>
              <a:t>Hypertonic Sodium Chloride IV Fluids</a:t>
            </a:r>
          </a:p>
          <a:p>
            <a:pPr marL="0" indent="0" algn="l">
              <a:buNone/>
            </a:pPr>
            <a:r>
              <a:rPr lang="en-US" sz="2400" dirty="0" smtClean="0"/>
              <a:t>Hypertonic sodium chloride solutions contain a higher concentration of sodium and chloride than normally contained in plasma. Infusion of hypertonic sodium chloride solution shifts fluids from the intracellular space into the </a:t>
            </a:r>
            <a:r>
              <a:rPr lang="en-US" sz="2400" dirty="0" smtClean="0"/>
              <a:t>extracellular space</a:t>
            </a:r>
            <a:r>
              <a:rPr lang="en-US" sz="2400" dirty="0" smtClean="0"/>
              <a:t>. </a:t>
            </a:r>
            <a:r>
              <a:rPr lang="en-US" sz="2400" dirty="0" smtClean="0">
                <a:solidFill>
                  <a:srgbClr val="FF0000"/>
                </a:solidFill>
              </a:rPr>
              <a:t>Hypertonic sodium chloride IV solutions are available in the following forms and strengths</a:t>
            </a:r>
            <a:r>
              <a:rPr lang="en-US" sz="2400" dirty="0" smtClean="0"/>
              <a:t>: </a:t>
            </a:r>
          </a:p>
          <a:p>
            <a:pPr marL="0" indent="0" algn="l">
              <a:buNone/>
            </a:pPr>
            <a:r>
              <a:rPr lang="en-US" sz="2400" b="1" dirty="0" smtClean="0"/>
              <a:t>3% sodium chloride (3% </a:t>
            </a:r>
            <a:r>
              <a:rPr lang="en-US" sz="2400" b="1" dirty="0" err="1" smtClean="0"/>
              <a:t>NaCl</a:t>
            </a:r>
            <a:r>
              <a:rPr lang="en-US" sz="2400" b="1" dirty="0" smtClean="0"/>
              <a:t>)</a:t>
            </a:r>
            <a:endParaRPr lang="en-US" sz="2400" dirty="0"/>
          </a:p>
          <a:p>
            <a:pPr marL="0" indent="0" algn="l">
              <a:buNone/>
            </a:pPr>
            <a:r>
              <a:rPr lang="en-US" sz="2400" b="1" dirty="0" smtClean="0"/>
              <a:t>5</a:t>
            </a:r>
            <a:r>
              <a:rPr lang="en-US" sz="2400" b="1" dirty="0" smtClean="0"/>
              <a:t>% sodium chloride (5% </a:t>
            </a:r>
            <a:r>
              <a:rPr lang="en-US" sz="2400" b="1" dirty="0" err="1" smtClean="0"/>
              <a:t>NaCl</a:t>
            </a:r>
            <a:r>
              <a:rPr lang="en-US" sz="2400" dirty="0" smtClean="0"/>
              <a:t>)</a:t>
            </a:r>
            <a:endParaRPr lang="en-US" sz="2400" dirty="0" smtClean="0"/>
          </a:p>
          <a:p>
            <a:pPr marL="0" indent="0" algn="l">
              <a:buNone/>
            </a:pPr>
            <a:r>
              <a:rPr lang="en-US" sz="2400" dirty="0" smtClean="0"/>
              <a:t> </a:t>
            </a:r>
            <a:r>
              <a:rPr lang="en-US" sz="2400" b="1" dirty="0"/>
              <a:t>Hypertonic Dextrose Solutions</a:t>
            </a:r>
          </a:p>
          <a:p>
            <a:pPr marL="0" indent="0" algn="l">
              <a:buNone/>
            </a:pPr>
            <a:r>
              <a:rPr lang="en-US" sz="2400" b="1" dirty="0"/>
              <a:t>Dextrose 10% in Water (D10W)</a:t>
            </a:r>
          </a:p>
          <a:p>
            <a:pPr marL="0" indent="0" algn="l">
              <a:buNone/>
            </a:pPr>
            <a:r>
              <a:rPr lang="en-US" sz="2400" dirty="0" smtClean="0"/>
              <a:t>Hypertonic </a:t>
            </a:r>
            <a:r>
              <a:rPr lang="en-US" sz="2400" dirty="0" smtClean="0"/>
              <a:t>sodium chloride solutions are </a:t>
            </a:r>
            <a:r>
              <a:rPr lang="en-US" sz="2400" b="1" dirty="0" smtClean="0"/>
              <a:t>used in </a:t>
            </a:r>
            <a:r>
              <a:rPr lang="en-US" sz="2400" dirty="0" smtClean="0"/>
              <a:t>the acute treatment of sodium deficiency (severe hyponatremia) and should be used only in critical situations to treat hyponatremia. They need to be infused at a very low rate to avoid the risk of overload and pulmonary edema.</a:t>
            </a:r>
            <a:endParaRPr lang="en-US" sz="2400" dirty="0"/>
          </a:p>
        </p:txBody>
      </p:sp>
    </p:spTree>
    <p:extLst>
      <p:ext uri="{BB962C8B-B14F-4D97-AF65-F5344CB8AC3E}">
        <p14:creationId xmlns:p14="http://schemas.microsoft.com/office/powerpoint/2010/main" val="3125916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endParaRPr lang="en-US" dirty="0"/>
          </a:p>
          <a:p>
            <a:pPr marL="0" indent="0" algn="l">
              <a:buNone/>
            </a:pPr>
            <a:r>
              <a:rPr lang="en-US" b="1" dirty="0"/>
              <a:t>Dextrose 50% in Water (D50W)</a:t>
            </a:r>
          </a:p>
          <a:p>
            <a:pPr marL="0" indent="0" algn="l">
              <a:buNone/>
            </a:pPr>
            <a:r>
              <a:rPr lang="en-US" sz="2400" dirty="0"/>
              <a:t>Another hypertonic IV solution used commonly is Dextrose 50% in Water (D50W) which is used to treat severe hypoglycemia and is administered rapidly via IV bolus</a:t>
            </a:r>
          </a:p>
        </p:txBody>
      </p:sp>
    </p:spTree>
    <p:extLst>
      <p:ext uri="{BB962C8B-B14F-4D97-AF65-F5344CB8AC3E}">
        <p14:creationId xmlns:p14="http://schemas.microsoft.com/office/powerpoint/2010/main" val="2958695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528034" y="1690688"/>
            <a:ext cx="11006070" cy="4890416"/>
          </a:xfrm>
        </p:spPr>
        <p:txBody>
          <a:bodyPr>
            <a:normAutofit/>
          </a:bodyPr>
          <a:lstStyle/>
          <a:p>
            <a:pPr marL="0" indent="0" algn="l">
              <a:buNone/>
            </a:pPr>
            <a:r>
              <a:rPr lang="en-US" sz="3600" b="1" dirty="0" smtClean="0"/>
              <a:t>Nursing Considerations for Hypertonic IV Fluids</a:t>
            </a:r>
          </a:p>
          <a:p>
            <a:pPr marL="0" indent="0" algn="l">
              <a:buNone/>
            </a:pPr>
            <a:r>
              <a:rPr lang="en-US" sz="2400" dirty="0" smtClean="0">
                <a:solidFill>
                  <a:srgbClr val="FF0000"/>
                </a:solidFill>
              </a:rPr>
              <a:t>Document baseline data. </a:t>
            </a:r>
            <a:r>
              <a:rPr lang="en-US" sz="2400" dirty="0" smtClean="0"/>
              <a:t>Before infusion, assess the patient’s vital signs, edema status, lung sounds, and heart sounds. Continue monitoring during and after the infusion. </a:t>
            </a:r>
          </a:p>
          <a:p>
            <a:pPr marL="0" indent="0" algn="l">
              <a:buNone/>
            </a:pPr>
            <a:r>
              <a:rPr lang="en-US" sz="2400" dirty="0" smtClean="0">
                <a:solidFill>
                  <a:srgbClr val="FF0000"/>
                </a:solidFill>
              </a:rPr>
              <a:t>Watch for signs of hypervolemia. </a:t>
            </a:r>
            <a:r>
              <a:rPr lang="en-US" sz="2400" dirty="0" smtClean="0"/>
              <a:t>Since hypertonic solutions move fluid from the ICF to the ECF, they increase the extracellular fluid volume and increases the risk for hypervolemia. Look for signs of swelling in arms, legs, face, shortness of breath, high blood pressure, and discomfort in the body (e.g., headache, cramping). </a:t>
            </a:r>
          </a:p>
          <a:p>
            <a:pPr marL="0" indent="0" algn="l">
              <a:buNone/>
            </a:pPr>
            <a:r>
              <a:rPr lang="en-US" sz="2400" dirty="0" smtClean="0">
                <a:solidFill>
                  <a:srgbClr val="FF0000"/>
                </a:solidFill>
              </a:rPr>
              <a:t>Monitor and observe the patient during administration. </a:t>
            </a:r>
            <a:r>
              <a:rPr lang="en-US" sz="2400" dirty="0" smtClean="0"/>
              <a:t>Hypertonic solutions should be administered only in high acuity areas with constant nursing surveillance for potential complications. </a:t>
            </a:r>
          </a:p>
          <a:p>
            <a:pPr marL="0" indent="0" algn="l">
              <a:buNone/>
            </a:pPr>
            <a:endParaRPr lang="en-US" dirty="0"/>
          </a:p>
        </p:txBody>
      </p:sp>
    </p:spTree>
    <p:extLst>
      <p:ext uri="{BB962C8B-B14F-4D97-AF65-F5344CB8AC3E}">
        <p14:creationId xmlns:p14="http://schemas.microsoft.com/office/powerpoint/2010/main" val="3089338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0" indent="0" algn="l">
              <a:buNone/>
            </a:pPr>
            <a:r>
              <a:rPr lang="en-US" sz="2400" dirty="0" smtClean="0">
                <a:solidFill>
                  <a:srgbClr val="FF0000"/>
                </a:solidFill>
              </a:rPr>
              <a:t>Assess </a:t>
            </a:r>
            <a:r>
              <a:rPr lang="en-US" sz="2400" dirty="0">
                <a:solidFill>
                  <a:srgbClr val="FF0000"/>
                </a:solidFill>
              </a:rPr>
              <a:t>health history. </a:t>
            </a:r>
            <a:r>
              <a:rPr lang="en-US" sz="2400" dirty="0"/>
              <a:t>Patients with kidney or heart disease and those who are dehydrated should not receive hypertonic IV fluids. These solutions can affect renal filtration mechanisms and can easily cause hypervolemia to patients with renal or heart problems. </a:t>
            </a:r>
          </a:p>
          <a:p>
            <a:pPr marL="0" indent="0" algn="l">
              <a:buNone/>
            </a:pPr>
            <a:r>
              <a:rPr lang="en-US" sz="2400" dirty="0">
                <a:solidFill>
                  <a:srgbClr val="FF0000"/>
                </a:solidFill>
              </a:rPr>
              <a:t>Prevent fluid overload. </a:t>
            </a:r>
            <a:r>
              <a:rPr lang="en-US" sz="2400" dirty="0"/>
              <a:t>Ensure that administration of hypertonic fluids does not precipitate fluid volume excess or overload. </a:t>
            </a:r>
          </a:p>
          <a:p>
            <a:pPr marL="0" indent="0" algn="l">
              <a:buNone/>
            </a:pPr>
            <a:r>
              <a:rPr lang="en-US" sz="2400" dirty="0">
                <a:solidFill>
                  <a:srgbClr val="FF0000"/>
                </a:solidFill>
              </a:rPr>
              <a:t>Monitor blood glucose closely. </a:t>
            </a:r>
            <a:r>
              <a:rPr lang="en-US" sz="2400" dirty="0"/>
              <a:t>Rapid infusion of hypertonic dextrose solutions can cause hyperglycemia. Use with caution for patients with diabetes mellitus. </a:t>
            </a:r>
          </a:p>
        </p:txBody>
      </p:sp>
    </p:spTree>
    <p:extLst>
      <p:ext uri="{BB962C8B-B14F-4D97-AF65-F5344CB8AC3E}">
        <p14:creationId xmlns:p14="http://schemas.microsoft.com/office/powerpoint/2010/main" val="294272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b="1" dirty="0" smtClean="0">
                <a:latin typeface="+mn-lt"/>
              </a:rPr>
              <a:t>What are IV Fluids?</a:t>
            </a:r>
            <a:r>
              <a:rPr lang="en-US" dirty="0" smtClean="0"/>
              <a:t/>
            </a:r>
            <a:br>
              <a:rPr lang="en-US" dirty="0" smtClean="0"/>
            </a:br>
            <a:endParaRPr lang="en-US" dirty="0"/>
          </a:p>
        </p:txBody>
      </p:sp>
      <p:sp>
        <p:nvSpPr>
          <p:cNvPr id="3" name="عنصر نائب للمحتوى 2"/>
          <p:cNvSpPr>
            <a:spLocks noGrp="1"/>
          </p:cNvSpPr>
          <p:nvPr>
            <p:ph idx="1"/>
          </p:nvPr>
        </p:nvSpPr>
        <p:spPr/>
        <p:txBody>
          <a:bodyPr/>
          <a:lstStyle/>
          <a:p>
            <a:pPr marL="0" indent="0" algn="l">
              <a:buNone/>
            </a:pPr>
            <a:r>
              <a:rPr lang="en-US" b="1" dirty="0" smtClean="0"/>
              <a:t>Intravenous fluids (IV Fluids</a:t>
            </a:r>
            <a:r>
              <a:rPr lang="en-US" dirty="0" smtClean="0"/>
              <a:t>), </a:t>
            </a:r>
            <a:r>
              <a:rPr lang="en-US" sz="2400" dirty="0" smtClean="0"/>
              <a:t>also known as intravenous solutions, are supplemental fluids used in intravenous therapy to restore or maintain normal fluid volume and electrolyte balance when the oral route is not possible. IV fluid therapy is an efficient and effective way of supplying fluids directly into the intravascular fluid compartment, in replacing electrolyte losses, and in administering medications and blood products. </a:t>
            </a:r>
            <a:endParaRPr lang="en-US" sz="2400" dirty="0"/>
          </a:p>
        </p:txBody>
      </p:sp>
    </p:spTree>
    <p:extLst>
      <p:ext uri="{BB962C8B-B14F-4D97-AF65-F5344CB8AC3E}">
        <p14:creationId xmlns:p14="http://schemas.microsoft.com/office/powerpoint/2010/main" val="2366671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6"/>
            <a:ext cx="10515599" cy="6319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05723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latin typeface="+mn-lt"/>
              </a:rPr>
              <a:t>Types of IV Fluids</a:t>
            </a:r>
            <a:br>
              <a:rPr lang="en-US" dirty="0" smtClean="0">
                <a:latin typeface="+mn-lt"/>
              </a:rPr>
            </a:br>
            <a:endParaRPr lang="en-US" dirty="0">
              <a:latin typeface="+mn-lt"/>
            </a:endParaRPr>
          </a:p>
        </p:txBody>
      </p:sp>
      <p:sp>
        <p:nvSpPr>
          <p:cNvPr id="3" name="عنصر نائب للمحتوى 2"/>
          <p:cNvSpPr>
            <a:spLocks noGrp="1"/>
          </p:cNvSpPr>
          <p:nvPr>
            <p:ph idx="1"/>
          </p:nvPr>
        </p:nvSpPr>
        <p:spPr/>
        <p:txBody>
          <a:bodyPr>
            <a:normAutofit/>
          </a:bodyPr>
          <a:lstStyle/>
          <a:p>
            <a:pPr marL="0" indent="0" algn="l">
              <a:buNone/>
            </a:pPr>
            <a:r>
              <a:rPr lang="en-US" sz="2400" dirty="0" smtClean="0"/>
              <a:t>There are different types of IV fluids and different ways on how to classify them.</a:t>
            </a:r>
          </a:p>
          <a:p>
            <a:pPr marL="0" indent="0" algn="l">
              <a:buNone/>
            </a:pPr>
            <a:r>
              <a:rPr lang="en-US" sz="2400" dirty="0" smtClean="0"/>
              <a:t>The most common way to </a:t>
            </a:r>
            <a:r>
              <a:rPr lang="en-US" sz="2400" b="1" dirty="0" smtClean="0"/>
              <a:t>categorize IV fluids is based on their tonicity</a:t>
            </a:r>
            <a:r>
              <a:rPr lang="en-US" sz="2400" dirty="0" smtClean="0"/>
              <a:t>:</a:t>
            </a:r>
          </a:p>
          <a:p>
            <a:pPr marL="0" indent="0" algn="l">
              <a:buNone/>
            </a:pPr>
            <a:r>
              <a:rPr lang="en-US" b="1" u="sng" dirty="0" smtClean="0">
                <a:solidFill>
                  <a:srgbClr val="FF0000"/>
                </a:solidFill>
              </a:rPr>
              <a:t>Isotonic. </a:t>
            </a:r>
            <a:r>
              <a:rPr lang="en-US" sz="2400" dirty="0" smtClean="0"/>
              <a:t>Isotonic IV solutions that have the same concentration of solutes as blood plasma.</a:t>
            </a:r>
          </a:p>
          <a:p>
            <a:pPr marL="0" indent="0" algn="l">
              <a:buNone/>
            </a:pPr>
            <a:r>
              <a:rPr lang="en-US" b="1" u="sng" dirty="0" smtClean="0">
                <a:solidFill>
                  <a:srgbClr val="FF0000"/>
                </a:solidFill>
              </a:rPr>
              <a:t>Hypotonic</a:t>
            </a:r>
            <a:r>
              <a:rPr lang="en-US" sz="2400" b="1" u="sng" dirty="0" smtClean="0">
                <a:solidFill>
                  <a:srgbClr val="FF0000"/>
                </a:solidFill>
              </a:rPr>
              <a:t>. </a:t>
            </a:r>
            <a:r>
              <a:rPr lang="en-US" sz="2400" dirty="0" smtClean="0"/>
              <a:t>Hypotonic solutions have lesser concentration of solutes than plasma.</a:t>
            </a:r>
          </a:p>
          <a:p>
            <a:pPr marL="0" indent="0" algn="l">
              <a:buNone/>
            </a:pPr>
            <a:r>
              <a:rPr lang="en-US" b="1" u="sng" dirty="0" smtClean="0">
                <a:solidFill>
                  <a:srgbClr val="FF0000"/>
                </a:solidFill>
              </a:rPr>
              <a:t>Hypertonic. </a:t>
            </a:r>
            <a:r>
              <a:rPr lang="en-US" sz="2400" dirty="0" smtClean="0"/>
              <a:t>Hypertonic solutions have greater concentration of solutes than plasma.</a:t>
            </a:r>
            <a:endParaRPr lang="en-US" sz="2400" dirty="0"/>
          </a:p>
        </p:txBody>
      </p:sp>
    </p:spTree>
    <p:extLst>
      <p:ext uri="{BB962C8B-B14F-4D97-AF65-F5344CB8AC3E}">
        <p14:creationId xmlns:p14="http://schemas.microsoft.com/office/powerpoint/2010/main" val="860664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smtClean="0"/>
              <a:t>Isotonic IV Fluids</a:t>
            </a:r>
          </a:p>
          <a:p>
            <a:pPr marL="0" indent="0" algn="l">
              <a:buNone/>
            </a:pPr>
            <a:r>
              <a:rPr lang="en-US" sz="2400" dirty="0" smtClean="0"/>
              <a:t>Most IV fluids are isotonic, meaning, they have the same concentration of solutes as blood plasma. When infused, isotonic solutions expand both the intracellular fluid and extracellular fluid spaces, equally. </a:t>
            </a:r>
            <a:endParaRPr lang="en-US"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154" y="3541689"/>
            <a:ext cx="5029646" cy="3032975"/>
          </a:xfrm>
          <a:prstGeom prst="rect">
            <a:avLst/>
          </a:prstGeom>
        </p:spPr>
      </p:pic>
    </p:spTree>
    <p:extLst>
      <p:ext uri="{BB962C8B-B14F-4D97-AF65-F5344CB8AC3E}">
        <p14:creationId xmlns:p14="http://schemas.microsoft.com/office/powerpoint/2010/main" val="1800250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b="1" dirty="0" smtClean="0">
                <a:solidFill>
                  <a:srgbClr val="FF0000"/>
                </a:solidFill>
              </a:rPr>
              <a:t>Types Isotonic IV Fluids</a:t>
            </a:r>
            <a:r>
              <a:rPr lang="en-US" dirty="0" smtClean="0"/>
              <a:t/>
            </a:r>
            <a:br>
              <a:rPr lang="en-US" dirty="0" smtClean="0"/>
            </a:br>
            <a:r>
              <a:rPr lang="en-US" dirty="0" smtClean="0"/>
              <a:t>  </a:t>
            </a:r>
            <a:endParaRPr lang="en-US" dirty="0"/>
          </a:p>
        </p:txBody>
      </p:sp>
      <p:sp>
        <p:nvSpPr>
          <p:cNvPr id="3" name="عنصر نائب للمحتوى 2"/>
          <p:cNvSpPr>
            <a:spLocks noGrp="1"/>
          </p:cNvSpPr>
          <p:nvPr>
            <p:ph idx="1"/>
          </p:nvPr>
        </p:nvSpPr>
        <p:spPr>
          <a:xfrm>
            <a:off x="838200" y="1690688"/>
            <a:ext cx="10515600" cy="4486275"/>
          </a:xfrm>
        </p:spPr>
        <p:txBody>
          <a:bodyPr>
            <a:normAutofit/>
          </a:bodyPr>
          <a:lstStyle/>
          <a:p>
            <a:pPr algn="l" rtl="0">
              <a:buFont typeface="Wingdings" panose="05000000000000000000" pitchFamily="2" charset="2"/>
              <a:buChar char="v"/>
            </a:pPr>
            <a:r>
              <a:rPr lang="en-US" b="1" dirty="0" smtClean="0"/>
              <a:t>Normal saline solution (0.9% </a:t>
            </a:r>
            <a:r>
              <a:rPr lang="en-US" b="1" dirty="0" err="1" smtClean="0"/>
              <a:t>NaCl</a:t>
            </a:r>
            <a:r>
              <a:rPr lang="en-US" b="1" dirty="0" smtClean="0"/>
              <a:t>) or NSS</a:t>
            </a:r>
            <a:r>
              <a:rPr lang="en-US" dirty="0" smtClean="0"/>
              <a:t>, </a:t>
            </a:r>
            <a:r>
              <a:rPr lang="en-US" sz="2400" dirty="0" smtClean="0"/>
              <a:t>is a crystalloid isotonic IV fluid that contains water, sodium (154 </a:t>
            </a:r>
            <a:r>
              <a:rPr lang="en-US" sz="2400" dirty="0" err="1" smtClean="0"/>
              <a:t>mEq</a:t>
            </a:r>
            <a:r>
              <a:rPr lang="en-US" sz="2400" dirty="0" smtClean="0"/>
              <a:t>/L), and chloride (154 </a:t>
            </a:r>
            <a:r>
              <a:rPr lang="en-US" sz="2400" dirty="0" err="1" smtClean="0"/>
              <a:t>mEq</a:t>
            </a:r>
            <a:r>
              <a:rPr lang="en-US" sz="2400" dirty="0" smtClean="0"/>
              <a:t>/L). </a:t>
            </a:r>
            <a:r>
              <a:rPr lang="en-US" sz="2400" dirty="0" smtClean="0"/>
              <a:t>It </a:t>
            </a:r>
            <a:r>
              <a:rPr lang="en-US" sz="2400" dirty="0" smtClean="0"/>
              <a:t>is called normal saline solution because the percentage of sodium chloride dissolved in the solution is similar to the usual concentration of sodium and chloride in the intravascular space. </a:t>
            </a:r>
          </a:p>
          <a:p>
            <a:pPr marL="0" indent="0" algn="l" rtl="0">
              <a:buNone/>
            </a:pPr>
            <a:r>
              <a:rPr lang="en-US" sz="2400" dirty="0" smtClean="0"/>
              <a:t>Normal saline is the IV fluid used alongside the administration of blood products. It is also </a:t>
            </a:r>
            <a:r>
              <a:rPr lang="en-US" sz="2400" b="1" dirty="0" smtClean="0"/>
              <a:t>used to </a:t>
            </a:r>
            <a:r>
              <a:rPr lang="en-US" sz="2400" dirty="0" smtClean="0"/>
              <a:t>replace large sodium losses such as in burn injuries and trauma. It should </a:t>
            </a:r>
            <a:r>
              <a:rPr lang="en-US" sz="2400" b="1" dirty="0" smtClean="0"/>
              <a:t>not be used for </a:t>
            </a:r>
            <a:r>
              <a:rPr lang="en-US" sz="2400" dirty="0" smtClean="0"/>
              <a:t>heart failure, pulmonary edema, and renal impairment, or conditions that cause sodium retention as it may risk fluid volume overload.</a:t>
            </a:r>
            <a:endParaRPr lang="en-US" sz="2400" dirty="0"/>
          </a:p>
        </p:txBody>
      </p:sp>
    </p:spTree>
    <p:extLst>
      <p:ext uri="{BB962C8B-B14F-4D97-AF65-F5344CB8AC3E}">
        <p14:creationId xmlns:p14="http://schemas.microsoft.com/office/powerpoint/2010/main" val="4023817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l" rtl="0">
              <a:buFont typeface="Wingdings" panose="05000000000000000000" pitchFamily="2" charset="2"/>
              <a:buChar char="v"/>
            </a:pPr>
            <a:r>
              <a:rPr lang="en-US" b="1" dirty="0" smtClean="0"/>
              <a:t>D5W (dextrose 5% in water</a:t>
            </a:r>
            <a:r>
              <a:rPr lang="en-US" dirty="0"/>
              <a:t>) </a:t>
            </a:r>
            <a:r>
              <a:rPr lang="en-US" sz="2400" dirty="0"/>
              <a:t>5% Dextrose in Water (D5W) *starts as isotonic and then changes to hypotonic when dextrose is </a:t>
            </a:r>
            <a:r>
              <a:rPr lang="en-US" sz="2400" dirty="0" smtClean="0"/>
              <a:t>metabolized. </a:t>
            </a:r>
            <a:r>
              <a:rPr lang="en-US" sz="2400" dirty="0" smtClean="0"/>
              <a:t>A </a:t>
            </a:r>
            <a:r>
              <a:rPr lang="en-US" sz="2400" dirty="0" smtClean="0"/>
              <a:t>liter of D5W provides fewer than 200 kcal and contains 50g of glucose. </a:t>
            </a:r>
            <a:r>
              <a:rPr lang="en-US" sz="2400" dirty="0"/>
              <a:t>Provides free water to help renal excretion of solutes, hypernatremia, and some dextrose supplementation.</a:t>
            </a:r>
            <a:endParaRPr lang="en-US" sz="2400" dirty="0"/>
          </a:p>
        </p:txBody>
      </p:sp>
    </p:spTree>
    <p:extLst>
      <p:ext uri="{BB962C8B-B14F-4D97-AF65-F5344CB8AC3E}">
        <p14:creationId xmlns:p14="http://schemas.microsoft.com/office/powerpoint/2010/main" val="1103422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l" rtl="0">
              <a:buFont typeface="Wingdings" panose="05000000000000000000" pitchFamily="2" charset="2"/>
              <a:buChar char="v"/>
            </a:pPr>
            <a:r>
              <a:rPr lang="en-US" b="1" dirty="0" smtClean="0"/>
              <a:t>Lactated Ringer’s Solution </a:t>
            </a:r>
            <a:r>
              <a:rPr lang="en-US" dirty="0" smtClean="0"/>
              <a:t>(</a:t>
            </a:r>
            <a:r>
              <a:rPr lang="en-US" b="1" dirty="0" smtClean="0"/>
              <a:t>also known as Ringer’s </a:t>
            </a:r>
            <a:r>
              <a:rPr lang="en-US" b="1" dirty="0" smtClean="0"/>
              <a:t>Lactate</a:t>
            </a:r>
            <a:r>
              <a:rPr lang="en-US" dirty="0" smtClean="0"/>
              <a:t>) </a:t>
            </a:r>
            <a:r>
              <a:rPr lang="en-US" sz="2400" dirty="0" smtClean="0"/>
              <a:t>is a crystalloid isotonic IV fluid designed to be the near-physiological solution of balanced electrolytes. It contains </a:t>
            </a:r>
            <a:r>
              <a:rPr lang="en-US" sz="2400" dirty="0" smtClean="0"/>
              <a:t>of </a:t>
            </a:r>
            <a:r>
              <a:rPr lang="en-US" sz="2400" dirty="0" smtClean="0"/>
              <a:t>sodium, </a:t>
            </a:r>
            <a:r>
              <a:rPr lang="en-US" sz="2400" dirty="0" smtClean="0"/>
              <a:t>potassium</a:t>
            </a:r>
            <a:r>
              <a:rPr lang="en-US" sz="2400" dirty="0" smtClean="0"/>
              <a:t>, </a:t>
            </a:r>
            <a:r>
              <a:rPr lang="en-US" sz="2400" dirty="0" smtClean="0"/>
              <a:t>calcium</a:t>
            </a:r>
            <a:r>
              <a:rPr lang="en-US" sz="2400" dirty="0" smtClean="0"/>
              <a:t>, and </a:t>
            </a:r>
            <a:r>
              <a:rPr lang="en-US" sz="2400" dirty="0" smtClean="0"/>
              <a:t>chloride</a:t>
            </a:r>
            <a:r>
              <a:rPr lang="en-US" sz="2400" dirty="0" smtClean="0"/>
              <a:t>. </a:t>
            </a:r>
            <a:endParaRPr lang="en-US" sz="2400" dirty="0" smtClean="0"/>
          </a:p>
          <a:p>
            <a:pPr marL="0" indent="0" algn="l" rtl="0">
              <a:buNone/>
            </a:pPr>
            <a:r>
              <a:rPr lang="en-US" sz="2400" dirty="0" smtClean="0"/>
              <a:t>Lactated </a:t>
            </a:r>
            <a:r>
              <a:rPr lang="en-US" sz="2400" dirty="0" smtClean="0"/>
              <a:t>Ringer’s is </a:t>
            </a:r>
            <a:r>
              <a:rPr lang="en-US" sz="2400" b="1" dirty="0" smtClean="0"/>
              <a:t>used to </a:t>
            </a:r>
            <a:r>
              <a:rPr lang="en-US" sz="2400" dirty="0" smtClean="0"/>
              <a:t>correct dehydration, sodium depletion, and replace GI tract fluid losses. It can also be used in fluid losses due to burns, fistula drainage, and trauma. It is the choice for first-line fluid resuscitation for certain patients. </a:t>
            </a:r>
          </a:p>
          <a:p>
            <a:pPr marL="0" indent="0" algn="l" rtl="0">
              <a:buNone/>
            </a:pPr>
            <a:r>
              <a:rPr lang="en-US" sz="2400" dirty="0" smtClean="0"/>
              <a:t>it should </a:t>
            </a:r>
            <a:r>
              <a:rPr lang="en-US" sz="2400" b="1" dirty="0" smtClean="0"/>
              <a:t>not be given to </a:t>
            </a:r>
            <a:r>
              <a:rPr lang="en-US" sz="2400" dirty="0" smtClean="0"/>
              <a:t>patients who cannot metabolize lactate (e.g., liver disease, lactic acidosis). It should be used in </a:t>
            </a:r>
            <a:r>
              <a:rPr lang="en-US" sz="2400" b="1" dirty="0" smtClean="0"/>
              <a:t>caution for </a:t>
            </a:r>
            <a:r>
              <a:rPr lang="en-US" sz="2400" dirty="0" smtClean="0"/>
              <a:t>patients with heart failure and renal failure. </a:t>
            </a:r>
            <a:endParaRPr lang="en-US" sz="2400" dirty="0"/>
          </a:p>
        </p:txBody>
      </p:sp>
    </p:spTree>
    <p:extLst>
      <p:ext uri="{BB962C8B-B14F-4D97-AF65-F5344CB8AC3E}">
        <p14:creationId xmlns:p14="http://schemas.microsoft.com/office/powerpoint/2010/main" val="4007398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l" rtl="0">
              <a:buFont typeface="Wingdings" panose="05000000000000000000" pitchFamily="2" charset="2"/>
              <a:buChar char="v"/>
            </a:pPr>
            <a:r>
              <a:rPr lang="en-US" b="1" dirty="0" smtClean="0"/>
              <a:t>Ringer’s solution </a:t>
            </a:r>
            <a:r>
              <a:rPr lang="en-US" sz="2400" dirty="0" smtClean="0"/>
              <a:t>is another isotonic IV solution that has content similar to Lactated Ringer’s Solution but does not contain lactate. Indications are the same for Lactated Ringer’s but without the contraindications related to lactate.</a:t>
            </a:r>
            <a:endParaRPr lang="en-US" sz="2400" dirty="0"/>
          </a:p>
        </p:txBody>
      </p:sp>
    </p:spTree>
    <p:extLst>
      <p:ext uri="{BB962C8B-B14F-4D97-AF65-F5344CB8AC3E}">
        <p14:creationId xmlns:p14="http://schemas.microsoft.com/office/powerpoint/2010/main" val="4135400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1596979"/>
            <a:ext cx="10515600" cy="4579983"/>
          </a:xfrm>
        </p:spPr>
        <p:txBody>
          <a:bodyPr>
            <a:normAutofit/>
          </a:bodyPr>
          <a:lstStyle/>
          <a:p>
            <a:pPr marL="0" indent="0" algn="l">
              <a:buNone/>
            </a:pPr>
            <a:r>
              <a:rPr lang="en-US" b="1" dirty="0" smtClean="0"/>
              <a:t>Nursing Considerations for Isotonic IV Solutions</a:t>
            </a:r>
          </a:p>
          <a:p>
            <a:pPr marL="0" indent="0" algn="l">
              <a:buNone/>
            </a:pPr>
            <a:r>
              <a:rPr lang="en-US" sz="2400" dirty="0" smtClean="0">
                <a:solidFill>
                  <a:srgbClr val="FF0000"/>
                </a:solidFill>
              </a:rPr>
              <a:t>Document baseline data. </a:t>
            </a:r>
            <a:r>
              <a:rPr lang="en-US" sz="2400" dirty="0" smtClean="0"/>
              <a:t>Before infusion, assess the patient’s vital signs, edema status, lung sounds, and heart sounds. Continue monitoring during and after the infusion. </a:t>
            </a:r>
          </a:p>
          <a:p>
            <a:pPr marL="0" indent="0" algn="l">
              <a:buNone/>
            </a:pPr>
            <a:r>
              <a:rPr lang="en-US" sz="2400" dirty="0" smtClean="0">
                <a:solidFill>
                  <a:srgbClr val="FF0000"/>
                </a:solidFill>
              </a:rPr>
              <a:t>Observe for signs of fluid overload. </a:t>
            </a:r>
            <a:r>
              <a:rPr lang="en-US" sz="2400" dirty="0" smtClean="0"/>
              <a:t>Look for signs of hypervolemia such as hypertension, bounding pulse, pulmonary crackles, dyspnea, shortness of breath, peripheral edema, jugular venous distention, and extra heart sounds. </a:t>
            </a:r>
          </a:p>
          <a:p>
            <a:pPr marL="0" indent="0" algn="l">
              <a:buNone/>
            </a:pPr>
            <a:r>
              <a:rPr lang="en-US" sz="2400" dirty="0" smtClean="0">
                <a:solidFill>
                  <a:srgbClr val="FF0000"/>
                </a:solidFill>
              </a:rPr>
              <a:t>Monitor manifestations of continued hypovolemia. </a:t>
            </a:r>
            <a:r>
              <a:rPr lang="en-US" sz="2400" dirty="0" smtClean="0"/>
              <a:t>Look for signs that indicate continued hypovolemia such as, decreased urine output, poor skin turgor, tachycardia, weak pulse, and hypotension.</a:t>
            </a:r>
          </a:p>
        </p:txBody>
      </p:sp>
    </p:spTree>
    <p:extLst>
      <p:ext uri="{BB962C8B-B14F-4D97-AF65-F5344CB8AC3E}">
        <p14:creationId xmlns:p14="http://schemas.microsoft.com/office/powerpoint/2010/main" val="40760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1554</Words>
  <Application>Microsoft Office PowerPoint</Application>
  <PresentationFormat>شاشة عريضة</PresentationFormat>
  <Paragraphs>67</Paragraphs>
  <Slides>20</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20</vt:i4>
      </vt:variant>
    </vt:vector>
  </HeadingPairs>
  <TitlesOfParts>
    <vt:vector size="26" baseType="lpstr">
      <vt:lpstr>Arial</vt:lpstr>
      <vt:lpstr>Calibri</vt:lpstr>
      <vt:lpstr>Calibri Light</vt:lpstr>
      <vt:lpstr>Times New Roman</vt:lpstr>
      <vt:lpstr>Wingdings</vt:lpstr>
      <vt:lpstr>نسق Office</vt:lpstr>
      <vt:lpstr>University of Basrah  College of Nursing</vt:lpstr>
      <vt:lpstr>What are IV Fluids? </vt:lpstr>
      <vt:lpstr>Types of IV Fluids </vt:lpstr>
      <vt:lpstr>عرض تقديمي في PowerPoint</vt:lpstr>
      <vt:lpstr>Types Isotonic IV Fluids   </vt:lpstr>
      <vt:lpstr>عرض تقديمي في PowerPoint</vt:lpstr>
      <vt:lpstr>عرض تقديمي في PowerPoint</vt:lpstr>
      <vt:lpstr>عرض تقديمي في PowerPoint</vt:lpstr>
      <vt:lpstr>عرض تقديمي في PowerPoint</vt:lpstr>
      <vt:lpstr>عرض تقديمي في PowerPoint</vt:lpstr>
      <vt:lpstr>Hypotonic IV Fluids </vt:lpstr>
      <vt:lpstr>Types of Hypotonic IV solutions </vt:lpstr>
      <vt:lpstr>عرض تقديمي في PowerPoint</vt:lpstr>
      <vt:lpstr>عرض تقديمي في PowerPoint</vt:lpstr>
      <vt:lpstr>عرض تقديمي في PowerPoint</vt:lpstr>
      <vt:lpstr>Types of Hypertonic IV solutions </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15</cp:revision>
  <dcterms:created xsi:type="dcterms:W3CDTF">2023-10-13T20:17:20Z</dcterms:created>
  <dcterms:modified xsi:type="dcterms:W3CDTF">2023-10-16T20:45:51Z</dcterms:modified>
</cp:coreProperties>
</file>